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7" r:id="rId2"/>
    <p:sldId id="267" r:id="rId3"/>
    <p:sldId id="268" r:id="rId4"/>
    <p:sldId id="269" r:id="rId5"/>
    <p:sldId id="260" r:id="rId6"/>
    <p:sldId id="258" r:id="rId7"/>
    <p:sldId id="259" r:id="rId8"/>
    <p:sldId id="261" r:id="rId9"/>
    <p:sldId id="262" r:id="rId10"/>
    <p:sldId id="264" r:id="rId11"/>
    <p:sldId id="265" r:id="rId12"/>
    <p:sldId id="266"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rge" initials="P" lastIdx="1" clrIdx="0">
    <p:extLst>
      <p:ext uri="{19B8F6BF-5375-455C-9EA6-DF929625EA0E}">
        <p15:presenceInfo xmlns:p15="http://schemas.microsoft.com/office/powerpoint/2012/main" userId="b1b5167b45677b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4660"/>
  </p:normalViewPr>
  <p:slideViewPr>
    <p:cSldViewPr snapToGrid="0">
      <p:cViewPr varScale="1">
        <p:scale>
          <a:sx n="91" d="100"/>
          <a:sy n="91" d="100"/>
        </p:scale>
        <p:origin x="63"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2171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7/8/2021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90762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2691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3410757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43113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7/8/2021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235668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7/8/2021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30242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4949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1319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E1D723-8F53-4F53-90B0-1982A396982E}" type="datetime1">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0482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6578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776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624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7/8/2021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791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7/8/2021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354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7/8/2021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2018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7/8/2021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262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7/8/2021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75531455"/>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7">
            <a:duotone>
              <a:prstClr val="black"/>
              <a:schemeClr val="accent5">
                <a:tint val="45000"/>
                <a:satMod val="400000"/>
              </a:schemeClr>
            </a:duotone>
            <a:alphaModFix amt="15000"/>
            <a:extLst>
              <a:ext uri="{28A0092B-C50C-407E-A947-70E740481C1C}">
                <a14:useLocalDpi xmlns:a14="http://schemas.microsoft.com/office/drawing/2010/main" val="0"/>
              </a:ext>
            </a:extLst>
          </a:blip>
          <a:srcRect t="24716" r="-1" b="37315"/>
          <a:stretch/>
        </p:blipFill>
        <p:spPr>
          <a:xfrm>
            <a:off x="20" y="10"/>
            <a:ext cx="12191980" cy="6857990"/>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646111" y="452718"/>
            <a:ext cx="9404723" cy="1400530"/>
          </a:xfrm>
        </p:spPr>
        <p:txBody>
          <a:bodyPr vert="horz" lIns="91440" tIns="45720" rIns="91440" bIns="45720" rtlCol="0" anchor="t">
            <a:normAutofit/>
          </a:bodyPr>
          <a:lstStyle/>
          <a:p>
            <a:pPr>
              <a:lnSpc>
                <a:spcPct val="90000"/>
              </a:lnSpc>
            </a:pPr>
            <a:r>
              <a:rPr lang="en-US" sz="3300"/>
              <a:t>AN UNDERGRADUATE PROJECT PRESENTED TO ELECTRONIC ENGINEERING DEPARTMENT</a:t>
            </a:r>
          </a:p>
        </p:txBody>
      </p:sp>
      <p:sp>
        <p:nvSpPr>
          <p:cNvPr id="22" name="Rectangle 21">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103312" y="2052918"/>
            <a:ext cx="8946541" cy="4195481"/>
          </a:xfrm>
        </p:spPr>
        <p:txBody>
          <a:bodyPr vert="horz" lIns="91440" tIns="45720" rIns="91440" bIns="45720" rtlCol="0" anchor="ctr">
            <a:normAutofit/>
          </a:bodyPr>
          <a:lstStyle/>
          <a:p>
            <a:pPr>
              <a:buFont typeface="Wingdings 3" charset="2"/>
              <a:buChar char=""/>
            </a:pPr>
            <a:r>
              <a:rPr lang="en-US" sz="2800" b="1" dirty="0">
                <a:solidFill>
                  <a:schemeClr val="tx1"/>
                </a:solidFill>
              </a:rPr>
              <a:t>BY</a:t>
            </a:r>
          </a:p>
          <a:p>
            <a:pPr>
              <a:buFont typeface="Wingdings 3" charset="2"/>
              <a:buChar char=""/>
            </a:pPr>
            <a:r>
              <a:rPr lang="en-US" sz="2800" b="1" dirty="0" err="1">
                <a:solidFill>
                  <a:schemeClr val="tx1"/>
                </a:solidFill>
              </a:rPr>
              <a:t>Ukiwe</a:t>
            </a:r>
            <a:r>
              <a:rPr lang="en-US" sz="2800" b="1" dirty="0">
                <a:solidFill>
                  <a:schemeClr val="tx1"/>
                </a:solidFill>
              </a:rPr>
              <a:t> </a:t>
            </a:r>
            <a:r>
              <a:rPr lang="en-US" sz="2800" b="1" dirty="0" err="1">
                <a:solidFill>
                  <a:schemeClr val="tx1"/>
                </a:solidFill>
              </a:rPr>
              <a:t>StephanIE</a:t>
            </a:r>
            <a:r>
              <a:rPr lang="en-US" sz="2800" b="1">
                <a:solidFill>
                  <a:schemeClr val="tx1"/>
                </a:solidFill>
              </a:rPr>
              <a:t>                        </a:t>
            </a:r>
            <a:r>
              <a:rPr lang="en-US" sz="2800" b="1" dirty="0">
                <a:solidFill>
                  <a:schemeClr val="tx1"/>
                </a:solidFill>
              </a:rPr>
              <a:t>2015/204628</a:t>
            </a:r>
          </a:p>
          <a:p>
            <a:pPr>
              <a:buFont typeface="Wingdings 3" charset="2"/>
              <a:buChar char=""/>
            </a:pPr>
            <a:r>
              <a:rPr lang="en-US" sz="2800" b="1" dirty="0" err="1">
                <a:solidFill>
                  <a:schemeClr val="tx1"/>
                </a:solidFill>
              </a:rPr>
              <a:t>Uzochukwu</a:t>
            </a:r>
            <a:r>
              <a:rPr lang="en-US" sz="2800" b="1" dirty="0">
                <a:solidFill>
                  <a:schemeClr val="tx1"/>
                </a:solidFill>
              </a:rPr>
              <a:t> </a:t>
            </a:r>
            <a:r>
              <a:rPr lang="en-US" sz="2800" b="1" dirty="0" err="1">
                <a:solidFill>
                  <a:schemeClr val="tx1"/>
                </a:solidFill>
              </a:rPr>
              <a:t>somto</a:t>
            </a:r>
            <a:r>
              <a:rPr lang="en-US" sz="2800" b="1" dirty="0">
                <a:solidFill>
                  <a:schemeClr val="tx1"/>
                </a:solidFill>
              </a:rPr>
              <a:t> </a:t>
            </a:r>
            <a:r>
              <a:rPr lang="en-US" sz="2800" b="1" dirty="0" err="1">
                <a:solidFill>
                  <a:schemeClr val="tx1"/>
                </a:solidFill>
              </a:rPr>
              <a:t>JosepH</a:t>
            </a:r>
            <a:r>
              <a:rPr lang="en-US" sz="2800" b="1" dirty="0">
                <a:solidFill>
                  <a:schemeClr val="tx1"/>
                </a:solidFill>
              </a:rPr>
              <a:t>    2015/200146</a:t>
            </a:r>
          </a:p>
          <a:p>
            <a:pPr>
              <a:buFont typeface="Wingdings 3" charset="2"/>
              <a:buChar char=""/>
            </a:pPr>
            <a:r>
              <a:rPr lang="en-US" sz="2800" b="1" dirty="0" err="1">
                <a:solidFill>
                  <a:schemeClr val="tx1"/>
                </a:solidFill>
              </a:rPr>
              <a:t>Ugwu</a:t>
            </a:r>
            <a:r>
              <a:rPr lang="en-US" sz="2800" b="1" dirty="0">
                <a:solidFill>
                  <a:schemeClr val="tx1"/>
                </a:solidFill>
              </a:rPr>
              <a:t> </a:t>
            </a:r>
            <a:r>
              <a:rPr lang="en-US" sz="2800" b="1" dirty="0" err="1">
                <a:solidFill>
                  <a:schemeClr val="tx1"/>
                </a:solidFill>
              </a:rPr>
              <a:t>somtochukwu</a:t>
            </a:r>
            <a:r>
              <a:rPr lang="en-US" sz="2800" b="1" dirty="0">
                <a:solidFill>
                  <a:schemeClr val="tx1"/>
                </a:solidFill>
              </a:rPr>
              <a:t> Arinze  2015/197948</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4"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9" name="Title 1">
            <a:extLst>
              <a:ext uri="{FF2B5EF4-FFF2-40B4-BE49-F238E27FC236}">
                <a16:creationId xmlns:a16="http://schemas.microsoft.com/office/drawing/2014/main" id="{B968AC98-2652-4C81-B828-080403321847}"/>
              </a:ext>
            </a:extLst>
          </p:cNvPr>
          <p:cNvSpPr>
            <a:spLocks noGrp="1"/>
          </p:cNvSpPr>
          <p:nvPr>
            <p:ph type="title"/>
          </p:nvPr>
        </p:nvSpPr>
        <p:spPr>
          <a:xfrm>
            <a:off x="806195" y="804672"/>
            <a:ext cx="3521359" cy="5248656"/>
          </a:xfrm>
        </p:spPr>
        <p:txBody>
          <a:bodyPr anchor="ctr">
            <a:normAutofit/>
          </a:bodyPr>
          <a:lstStyle/>
          <a:p>
            <a:pPr algn="ctr"/>
            <a:r>
              <a:rPr lang="en-US" sz="3300" b="1"/>
              <a:t>Steps taken during implementation</a:t>
            </a:r>
          </a:p>
        </p:txBody>
      </p:sp>
      <p:sp>
        <p:nvSpPr>
          <p:cNvPr id="15" name="Content Placeholder 2">
            <a:extLst>
              <a:ext uri="{FF2B5EF4-FFF2-40B4-BE49-F238E27FC236}">
                <a16:creationId xmlns:a16="http://schemas.microsoft.com/office/drawing/2014/main" id="{003D404B-77CB-452C-A3C2-3246664D5E79}"/>
              </a:ext>
            </a:extLst>
          </p:cNvPr>
          <p:cNvSpPr>
            <a:spLocks noGrp="1"/>
          </p:cNvSpPr>
          <p:nvPr>
            <p:ph idx="1"/>
          </p:nvPr>
        </p:nvSpPr>
        <p:spPr>
          <a:xfrm>
            <a:off x="4975861" y="804671"/>
            <a:ext cx="6399930" cy="5248657"/>
          </a:xfrm>
        </p:spPr>
        <p:txBody>
          <a:bodyPr anchor="ctr">
            <a:normAutofit/>
          </a:bodyPr>
          <a:lstStyle/>
          <a:p>
            <a:pPr>
              <a:spcAft>
                <a:spcPts val="225"/>
              </a:spcAft>
            </a:pPr>
            <a:r>
              <a:rPr lang="en-US" b="1">
                <a:latin typeface="Times New Roman" panose="02020603050405020304" pitchFamily="18" charset="0"/>
                <a:ea typeface="Times New Roman" panose="02020603050405020304" pitchFamily="18" charset="0"/>
                <a:cs typeface="Times New Roman" panose="02020603050405020304" pitchFamily="18" charset="0"/>
              </a:rPr>
              <a:t>C</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ompartments were made on the wooden frame for handles,</a:t>
            </a:r>
            <a:r>
              <a:rPr lang="en-US" b="1">
                <a:latin typeface="Times New Roman" panose="02020603050405020304" pitchFamily="18" charset="0"/>
                <a:ea typeface="Times New Roman" panose="02020603050405020304" pitchFamily="18" charset="0"/>
                <a:cs typeface="Times New Roman" panose="02020603050405020304" pitchFamily="18" charset="0"/>
              </a:rPr>
              <a:t> </a:t>
            </a:r>
            <a:r>
              <a:rPr lang="en-US" b="1">
                <a:effectLst/>
                <a:latin typeface="Times New Roman" panose="02020603050405020304" pitchFamily="18" charset="0"/>
                <a:ea typeface="Times New Roman" panose="02020603050405020304" pitchFamily="18" charset="0"/>
                <a:cs typeface="Times New Roman" panose="02020603050405020304" pitchFamily="18" charset="0"/>
              </a:rPr>
              <a:t>LEDs, sink, LCD and PVC pipe</a:t>
            </a:r>
          </a:p>
          <a:p>
            <a:pPr>
              <a:spcAft>
                <a:spcPts val="225"/>
              </a:spcAft>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A plastic bowl was used as a sink to trap the dispensed water while handwashing is taking place </a:t>
            </a:r>
          </a:p>
          <a:p>
            <a:pPr>
              <a:spcAft>
                <a:spcPts val="225"/>
              </a:spcAft>
            </a:pPr>
            <a:r>
              <a:rPr lang="en-US" b="1">
                <a:effectLst/>
                <a:latin typeface="Times New Roman" panose="02020603050405020304" pitchFamily="18" charset="0"/>
                <a:ea typeface="Times New Roman" panose="02020603050405020304" pitchFamily="18" charset="0"/>
                <a:cs typeface="Times New Roman" panose="02020603050405020304" pitchFamily="18" charset="0"/>
              </a:rPr>
              <a:t>LED’s were connected to the 1k resistors and the transistors.</a:t>
            </a:r>
          </a:p>
          <a:p>
            <a:r>
              <a:rPr lang="en-US" b="1"/>
              <a:t>The Liquid Crystal Display and Ultrasonic sensors were interfaced with the Arduino</a:t>
            </a:r>
          </a:p>
          <a:p>
            <a:r>
              <a:rPr lang="en-US" b="1"/>
              <a:t>The water pumps were connected to the sensors using a Relay for the purpose of switching them ON/OFF </a:t>
            </a:r>
          </a:p>
          <a:p>
            <a:r>
              <a:rPr lang="en-US" b="1"/>
              <a:t>The entire system was connected to a 12V Battery that acts as a DC power source</a:t>
            </a:r>
          </a:p>
          <a:p>
            <a:endParaRPr lang="en-US" b="1"/>
          </a:p>
          <a:p>
            <a:endParaRPr lang="en-US" b="1"/>
          </a:p>
          <a:p>
            <a:endParaRPr lang="en-US" b="1"/>
          </a:p>
        </p:txBody>
      </p:sp>
    </p:spTree>
    <p:extLst>
      <p:ext uri="{BB962C8B-B14F-4D97-AF65-F5344CB8AC3E}">
        <p14:creationId xmlns:p14="http://schemas.microsoft.com/office/powerpoint/2010/main" val="4033812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CD4F31F-9622-43EE-A745-9866190858C4}"/>
              </a:ext>
            </a:extLst>
          </p:cNvPr>
          <p:cNvSpPr>
            <a:spLocks noGrp="1"/>
          </p:cNvSpPr>
          <p:nvPr>
            <p:ph type="title"/>
          </p:nvPr>
        </p:nvSpPr>
        <p:spPr>
          <a:xfrm>
            <a:off x="1097280" y="286603"/>
            <a:ext cx="10058400" cy="600501"/>
          </a:xfrm>
        </p:spPr>
        <p:txBody>
          <a:bodyPr>
            <a:normAutofit fontScale="90000"/>
          </a:bodyPr>
          <a:lstStyle/>
          <a:p>
            <a:r>
              <a:rPr lang="en-US" dirty="0"/>
              <a:t> </a:t>
            </a:r>
            <a:r>
              <a:rPr lang="en-US" sz="2700" b="1" dirty="0"/>
              <a:t>SYSTEM DESIGN AND IMPEMENTATION</a:t>
            </a:r>
            <a:endParaRPr lang="en-US" b="1" dirty="0"/>
          </a:p>
        </p:txBody>
      </p:sp>
      <p:pic>
        <p:nvPicPr>
          <p:cNvPr id="7" name="Content Placeholder 6">
            <a:extLst>
              <a:ext uri="{FF2B5EF4-FFF2-40B4-BE49-F238E27FC236}">
                <a16:creationId xmlns:a16="http://schemas.microsoft.com/office/drawing/2014/main" id="{70ADF3FE-FE09-46E0-86E6-E324F67024DD}"/>
              </a:ext>
            </a:extLst>
          </p:cNvPr>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096962" y="996950"/>
            <a:ext cx="6088583" cy="4630735"/>
          </a:xfrm>
          <a:prstGeom prst="rect">
            <a:avLst/>
          </a:prstGeom>
          <a:noFill/>
          <a:ln>
            <a:noFill/>
          </a:ln>
        </p:spPr>
      </p:pic>
      <p:pic>
        <p:nvPicPr>
          <p:cNvPr id="4" name="Content Placeholder 3">
            <a:extLst>
              <a:ext uri="{FF2B5EF4-FFF2-40B4-BE49-F238E27FC236}">
                <a16:creationId xmlns:a16="http://schemas.microsoft.com/office/drawing/2014/main" id="{D8D0BCAD-3F69-4336-AC74-4F5E201CDD5E}"/>
              </a:ext>
            </a:extLst>
          </p:cNvPr>
          <p:cNvPicPr>
            <a:picLocks noGrp="1" noChangeAspect="1"/>
          </p:cNvPicPr>
          <p:nvPr>
            <p:ph sz="half" idx="2"/>
          </p:nvPr>
        </p:nvPicPr>
        <p:blipFill>
          <a:blip r:embed="rId3"/>
          <a:stretch>
            <a:fillRect/>
          </a:stretch>
        </p:blipFill>
        <p:spPr>
          <a:xfrm>
            <a:off x="7622275" y="375313"/>
            <a:ext cx="3828197" cy="5493675"/>
          </a:xfrm>
          <a:prstGeom prst="rect">
            <a:avLst/>
          </a:prstGeom>
        </p:spPr>
      </p:pic>
    </p:spTree>
    <p:extLst>
      <p:ext uri="{BB962C8B-B14F-4D97-AF65-F5344CB8AC3E}">
        <p14:creationId xmlns:p14="http://schemas.microsoft.com/office/powerpoint/2010/main" val="168083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48ED23-F124-4B77-90C5-795625535750}"/>
              </a:ext>
            </a:extLst>
          </p:cNvPr>
          <p:cNvPicPr>
            <a:picLocks noChangeAspect="1"/>
          </p:cNvPicPr>
          <p:nvPr/>
        </p:nvPicPr>
        <p:blipFill>
          <a:blip r:embed="rId2"/>
          <a:stretch>
            <a:fillRect/>
          </a:stretch>
        </p:blipFill>
        <p:spPr>
          <a:xfrm>
            <a:off x="5999389" y="2914175"/>
            <a:ext cx="5889010" cy="3172345"/>
          </a:xfrm>
          <a:prstGeom prst="rect">
            <a:avLst/>
          </a:prstGeom>
        </p:spPr>
      </p:pic>
      <p:pic>
        <p:nvPicPr>
          <p:cNvPr id="6" name="Picture 5">
            <a:extLst>
              <a:ext uri="{FF2B5EF4-FFF2-40B4-BE49-F238E27FC236}">
                <a16:creationId xmlns:a16="http://schemas.microsoft.com/office/drawing/2014/main" id="{DC67C191-CF85-458E-A290-A0A7C290B876}"/>
              </a:ext>
            </a:extLst>
          </p:cNvPr>
          <p:cNvPicPr>
            <a:picLocks noChangeAspect="1"/>
          </p:cNvPicPr>
          <p:nvPr/>
        </p:nvPicPr>
        <p:blipFill>
          <a:blip r:embed="rId3"/>
          <a:stretch>
            <a:fillRect/>
          </a:stretch>
        </p:blipFill>
        <p:spPr>
          <a:xfrm>
            <a:off x="118942" y="445106"/>
            <a:ext cx="5730737" cy="4029805"/>
          </a:xfrm>
          <a:prstGeom prst="rect">
            <a:avLst/>
          </a:prstGeom>
        </p:spPr>
      </p:pic>
      <p:sp>
        <p:nvSpPr>
          <p:cNvPr id="7" name="TextBox 6">
            <a:extLst>
              <a:ext uri="{FF2B5EF4-FFF2-40B4-BE49-F238E27FC236}">
                <a16:creationId xmlns:a16="http://schemas.microsoft.com/office/drawing/2014/main" id="{8D703478-31C6-4D2D-95A8-44F309F41362}"/>
              </a:ext>
            </a:extLst>
          </p:cNvPr>
          <p:cNvSpPr txBox="1"/>
          <p:nvPr/>
        </p:nvSpPr>
        <p:spPr>
          <a:xfrm>
            <a:off x="341194" y="4640239"/>
            <a:ext cx="5220269" cy="369332"/>
          </a:xfrm>
          <a:prstGeom prst="rect">
            <a:avLst/>
          </a:prstGeom>
          <a:noFill/>
        </p:spPr>
        <p:txBody>
          <a:bodyPr wrap="square" rtlCol="0">
            <a:spAutoFit/>
          </a:bodyPr>
          <a:lstStyle/>
          <a:p>
            <a:r>
              <a:rPr lang="en-GB" dirty="0"/>
              <a:t>CIRCUIT DIAGRAM FOR WATER LEVEL INDICATOR</a:t>
            </a:r>
          </a:p>
        </p:txBody>
      </p:sp>
      <p:sp>
        <p:nvSpPr>
          <p:cNvPr id="8" name="TextBox 7">
            <a:extLst>
              <a:ext uri="{FF2B5EF4-FFF2-40B4-BE49-F238E27FC236}">
                <a16:creationId xmlns:a16="http://schemas.microsoft.com/office/drawing/2014/main" id="{23BA5440-392D-43EA-B563-D7FD4AEC9210}"/>
              </a:ext>
            </a:extLst>
          </p:cNvPr>
          <p:cNvSpPr txBox="1"/>
          <p:nvPr/>
        </p:nvSpPr>
        <p:spPr>
          <a:xfrm>
            <a:off x="6332561" y="1671851"/>
            <a:ext cx="5616054" cy="646331"/>
          </a:xfrm>
          <a:prstGeom prst="rect">
            <a:avLst/>
          </a:prstGeom>
          <a:noFill/>
        </p:spPr>
        <p:txBody>
          <a:bodyPr wrap="square" rtlCol="0">
            <a:spAutoFit/>
          </a:bodyPr>
          <a:lstStyle/>
          <a:p>
            <a:endParaRPr lang="en-GB" dirty="0"/>
          </a:p>
          <a:p>
            <a:r>
              <a:rPr lang="en-GB" dirty="0"/>
              <a:t>IMPLEMENTATION OF WATER LEVEL INDICATOR</a:t>
            </a:r>
          </a:p>
        </p:txBody>
      </p:sp>
    </p:spTree>
    <p:extLst>
      <p:ext uri="{BB962C8B-B14F-4D97-AF65-F5344CB8AC3E}">
        <p14:creationId xmlns:p14="http://schemas.microsoft.com/office/powerpoint/2010/main" val="2244522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Rectangle 2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7" name="Freeform: Shape 2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5" name="Title 1">
            <a:extLst>
              <a:ext uri="{FF2B5EF4-FFF2-40B4-BE49-F238E27FC236}">
                <a16:creationId xmlns:a16="http://schemas.microsoft.com/office/drawing/2014/main" id="{76EE182D-5357-43CC-91A5-772F7460C41D}"/>
              </a:ext>
            </a:extLst>
          </p:cNvPr>
          <p:cNvSpPr>
            <a:spLocks noGrp="1"/>
          </p:cNvSpPr>
          <p:nvPr>
            <p:ph type="title"/>
          </p:nvPr>
        </p:nvSpPr>
        <p:spPr>
          <a:xfrm>
            <a:off x="1103312" y="452718"/>
            <a:ext cx="8947522" cy="1400530"/>
          </a:xfrm>
        </p:spPr>
        <p:txBody>
          <a:bodyPr anchor="ctr">
            <a:normAutofit/>
          </a:bodyPr>
          <a:lstStyle/>
          <a:p>
            <a:r>
              <a:rPr lang="en-US" b="1">
                <a:solidFill>
                  <a:srgbClr val="FFFFFF"/>
                </a:solidFill>
              </a:rPr>
              <a:t>CONCLUSION</a:t>
            </a:r>
          </a:p>
        </p:txBody>
      </p:sp>
      <p:sp>
        <p:nvSpPr>
          <p:cNvPr id="16" name="Content Placeholder 2">
            <a:extLst>
              <a:ext uri="{FF2B5EF4-FFF2-40B4-BE49-F238E27FC236}">
                <a16:creationId xmlns:a16="http://schemas.microsoft.com/office/drawing/2014/main" id="{F9DB3529-A0A4-43A0-ABAE-5DA6AF25C590}"/>
              </a:ext>
            </a:extLst>
          </p:cNvPr>
          <p:cNvSpPr>
            <a:spLocks noGrp="1"/>
          </p:cNvSpPr>
          <p:nvPr>
            <p:ph idx="1"/>
          </p:nvPr>
        </p:nvSpPr>
        <p:spPr>
          <a:xfrm>
            <a:off x="1103312" y="2763520"/>
            <a:ext cx="8946541" cy="3484879"/>
          </a:xfrm>
        </p:spPr>
        <p:txBody>
          <a:bodyPr>
            <a:normAutofit/>
          </a:bodyPr>
          <a:lstStyle/>
          <a:p>
            <a:pPr>
              <a:buClr>
                <a:schemeClr val="accent1"/>
              </a:buClr>
            </a:pPr>
            <a:r>
              <a:rPr lang="en-US" b="1" dirty="0"/>
              <a:t>The Automatic Dispenser for Soap/Water and Sanitizer implemented is functional and all aims and objectives were achieved. </a:t>
            </a:r>
          </a:p>
          <a:p>
            <a:pPr>
              <a:buClr>
                <a:schemeClr val="accent1"/>
              </a:buClr>
            </a:pPr>
            <a:r>
              <a:rPr lang="en-US" b="1" dirty="0"/>
              <a:t>The data logging system was also implemented successfully. It records and stores all useful information on an external SD Card, which can then be retrieved and accessed anytime it is required.</a:t>
            </a:r>
          </a:p>
          <a:p>
            <a:pPr>
              <a:buClr>
                <a:schemeClr val="accent1"/>
              </a:buClr>
            </a:pPr>
            <a:r>
              <a:rPr lang="en-US" b="1" dirty="0"/>
              <a:t>The system could be further upgraded and is considered indispensable in Hospitals, Institutions of Learning, Homes, Offices and other organizations where Hygiene is of great importance.</a:t>
            </a:r>
          </a:p>
        </p:txBody>
      </p:sp>
    </p:spTree>
    <p:extLst>
      <p:ext uri="{BB962C8B-B14F-4D97-AF65-F5344CB8AC3E}">
        <p14:creationId xmlns:p14="http://schemas.microsoft.com/office/powerpoint/2010/main" val="314568921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4C6E-F0CD-4174-A564-16DDF3705458}"/>
              </a:ext>
            </a:extLst>
          </p:cNvPr>
          <p:cNvSpPr>
            <a:spLocks noGrp="1"/>
          </p:cNvSpPr>
          <p:nvPr>
            <p:ph type="title"/>
          </p:nvPr>
        </p:nvSpPr>
        <p:spPr/>
        <p:txBody>
          <a:bodyPr/>
          <a:lstStyle/>
          <a:p>
            <a:pPr algn="ctr"/>
            <a:r>
              <a:rPr lang="en-GB" b="1" dirty="0"/>
              <a:t>PROJECT TOPIC</a:t>
            </a:r>
          </a:p>
        </p:txBody>
      </p:sp>
      <p:sp>
        <p:nvSpPr>
          <p:cNvPr id="3" name="Content Placeholder 2">
            <a:extLst>
              <a:ext uri="{FF2B5EF4-FFF2-40B4-BE49-F238E27FC236}">
                <a16:creationId xmlns:a16="http://schemas.microsoft.com/office/drawing/2014/main" id="{5617867F-BE2D-451F-B68C-6C44A922ED05}"/>
              </a:ext>
            </a:extLst>
          </p:cNvPr>
          <p:cNvSpPr>
            <a:spLocks noGrp="1"/>
          </p:cNvSpPr>
          <p:nvPr>
            <p:ph idx="1"/>
          </p:nvPr>
        </p:nvSpPr>
        <p:spPr/>
        <p:txBody>
          <a:bodyPr>
            <a:normAutofit/>
          </a:bodyPr>
          <a:lstStyle/>
          <a:p>
            <a:pPr algn="ctr"/>
            <a:r>
              <a:rPr lang="en-GB" sz="5400" b="1" dirty="0"/>
              <a:t>AUTOMATIC HAND SANITIZER/WATER DISPENSER WITH DATA LOGGING SYSTEM</a:t>
            </a:r>
            <a:endParaRPr lang="en-GB" b="1" dirty="0"/>
          </a:p>
        </p:txBody>
      </p:sp>
    </p:spTree>
    <p:extLst>
      <p:ext uri="{BB962C8B-B14F-4D97-AF65-F5344CB8AC3E}">
        <p14:creationId xmlns:p14="http://schemas.microsoft.com/office/powerpoint/2010/main" val="31954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2E4A-3D39-4FC4-9309-70CA85405F0C}"/>
              </a:ext>
            </a:extLst>
          </p:cNvPr>
          <p:cNvSpPr>
            <a:spLocks noGrp="1"/>
          </p:cNvSpPr>
          <p:nvPr>
            <p:ph type="title"/>
          </p:nvPr>
        </p:nvSpPr>
        <p:spPr/>
        <p:txBody>
          <a:bodyPr/>
          <a:lstStyle/>
          <a:p>
            <a:pPr algn="ctr"/>
            <a:r>
              <a:rPr lang="en-GB" b="1" dirty="0"/>
              <a:t>PROJECT SUPERVISOR</a:t>
            </a:r>
          </a:p>
        </p:txBody>
      </p:sp>
      <p:sp>
        <p:nvSpPr>
          <p:cNvPr id="3" name="Content Placeholder 2">
            <a:extLst>
              <a:ext uri="{FF2B5EF4-FFF2-40B4-BE49-F238E27FC236}">
                <a16:creationId xmlns:a16="http://schemas.microsoft.com/office/drawing/2014/main" id="{875379EB-718D-47E7-821F-E62C84AB5602}"/>
              </a:ext>
            </a:extLst>
          </p:cNvPr>
          <p:cNvSpPr>
            <a:spLocks noGrp="1"/>
          </p:cNvSpPr>
          <p:nvPr>
            <p:ph idx="1"/>
          </p:nvPr>
        </p:nvSpPr>
        <p:spPr/>
        <p:txBody>
          <a:bodyPr>
            <a:normAutofit/>
          </a:bodyPr>
          <a:lstStyle/>
          <a:p>
            <a:pPr marL="0" indent="0" algn="ctr">
              <a:buNone/>
            </a:pPr>
            <a:endParaRPr lang="en-GB" sz="7200" dirty="0"/>
          </a:p>
          <a:p>
            <a:pPr marL="0" indent="0" algn="ctr">
              <a:buNone/>
            </a:pPr>
            <a:r>
              <a:rPr lang="en-GB" sz="7200" b="1" dirty="0"/>
              <a:t>ENGR. NATHAN DAVID</a:t>
            </a:r>
          </a:p>
        </p:txBody>
      </p:sp>
    </p:spTree>
    <p:extLst>
      <p:ext uri="{BB962C8B-B14F-4D97-AF65-F5344CB8AC3E}">
        <p14:creationId xmlns:p14="http://schemas.microsoft.com/office/powerpoint/2010/main" val="1979648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21C9311-65C1-42AB-B139-556BE00DC428}"/>
              </a:ext>
            </a:extLst>
          </p:cNvPr>
          <p:cNvSpPr>
            <a:spLocks noGrp="1"/>
          </p:cNvSpPr>
          <p:nvPr>
            <p:ph type="title"/>
          </p:nvPr>
        </p:nvSpPr>
        <p:spPr>
          <a:xfrm>
            <a:off x="1103312" y="452718"/>
            <a:ext cx="8947522" cy="1400530"/>
          </a:xfrm>
        </p:spPr>
        <p:txBody>
          <a:bodyPr anchor="ctr">
            <a:normAutofit/>
          </a:bodyPr>
          <a:lstStyle/>
          <a:p>
            <a:r>
              <a:rPr lang="en-GB" b="1" dirty="0">
                <a:solidFill>
                  <a:srgbClr val="FFFFFF"/>
                </a:solidFill>
              </a:rPr>
              <a:t>Introduction</a:t>
            </a:r>
          </a:p>
        </p:txBody>
      </p:sp>
      <p:sp>
        <p:nvSpPr>
          <p:cNvPr id="3" name="Content Placeholder 2">
            <a:extLst>
              <a:ext uri="{FF2B5EF4-FFF2-40B4-BE49-F238E27FC236}">
                <a16:creationId xmlns:a16="http://schemas.microsoft.com/office/drawing/2014/main" id="{22623A5C-3C9B-4C37-8BCC-A67BA918353A}"/>
              </a:ext>
            </a:extLst>
          </p:cNvPr>
          <p:cNvSpPr>
            <a:spLocks noGrp="1"/>
          </p:cNvSpPr>
          <p:nvPr>
            <p:ph idx="1"/>
          </p:nvPr>
        </p:nvSpPr>
        <p:spPr>
          <a:xfrm>
            <a:off x="1103312" y="2763520"/>
            <a:ext cx="8946541" cy="3484879"/>
          </a:xfrm>
        </p:spPr>
        <p:txBody>
          <a:bodyPr>
            <a:normAutofit/>
          </a:bodyPr>
          <a:lstStyle/>
          <a:p>
            <a:pPr>
              <a:lnSpc>
                <a:spcPct val="90000"/>
              </a:lnSpc>
            </a:pPr>
            <a:r>
              <a:rPr lang="en-GB" b="1" dirty="0"/>
              <a:t>The world changed so much in the year 2020. Handwashing became a mantra for people and for society due to the effects of the COVID-19 Pandemic. The Coronavirus changed so many things we normally did like hugging, shaking hands, talking freely and roaming around at free will. Now, we all keep safe distances from others and frequently wash our hands and use alcohol based hand sanitizers often. </a:t>
            </a:r>
          </a:p>
          <a:p>
            <a:pPr>
              <a:lnSpc>
                <a:spcPct val="90000"/>
              </a:lnSpc>
            </a:pPr>
            <a:r>
              <a:rPr lang="en-GB" b="1" dirty="0"/>
              <a:t>As time passes and this new normal becomes a way of life for everyone, these habits and newly gained consciousness about Health and hygiene will stay for a long time, Global Pandemic or not.</a:t>
            </a:r>
          </a:p>
        </p:txBody>
      </p:sp>
    </p:spTree>
    <p:extLst>
      <p:ext uri="{BB962C8B-B14F-4D97-AF65-F5344CB8AC3E}">
        <p14:creationId xmlns:p14="http://schemas.microsoft.com/office/powerpoint/2010/main" val="20537750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p:txBody>
          <a:bodyPr anchor="b">
            <a:normAutofit/>
          </a:bodyPr>
          <a:lstStyle/>
          <a:p>
            <a:pPr lvl="0" algn="ctr"/>
            <a:r>
              <a:rPr lang="en-US" b="1" dirty="0"/>
              <a:t>Aim &amp; Objectives</a:t>
            </a:r>
          </a:p>
        </p:txBody>
      </p:sp>
      <p:sp>
        <p:nvSpPr>
          <p:cNvPr id="61" name="Content Placeholder 2">
            <a:extLst>
              <a:ext uri="{FF2B5EF4-FFF2-40B4-BE49-F238E27FC236}">
                <a16:creationId xmlns:a16="http://schemas.microsoft.com/office/drawing/2014/main" id="{F2C87FD2-52DC-4215-B55E-90A1A4129146}"/>
              </a:ext>
            </a:extLst>
          </p:cNvPr>
          <p:cNvSpPr>
            <a:spLocks noGrp="1"/>
          </p:cNvSpPr>
          <p:nvPr>
            <p:ph idx="1"/>
          </p:nvPr>
        </p:nvSpPr>
        <p:spPr/>
        <p:txBody>
          <a:bodyPr>
            <a:noAutofit/>
          </a:bodyPr>
          <a:lstStyle/>
          <a:p>
            <a:pPr>
              <a:buFont typeface="Arial" panose="020B0604020202020204" pitchFamily="34" charset="0"/>
              <a:buChar char="•"/>
            </a:pPr>
            <a:r>
              <a:rPr lang="en-US" sz="2000" b="1" dirty="0"/>
              <a:t>The aim of this project is to implement not just an automatic dispenser of soap and sanitizer, but one with the capabilities of collecting and storing user data. Through the implemented Data logging system, this projects records &amp; saves user data pertaining to;</a:t>
            </a:r>
          </a:p>
          <a:p>
            <a:pPr marL="514350" indent="-514350">
              <a:buFont typeface="+mj-lt"/>
              <a:buAutoNum type="romanUcPeriod"/>
            </a:pPr>
            <a:r>
              <a:rPr lang="en-US" sz="2000" b="1" dirty="0"/>
              <a:t>Time of use</a:t>
            </a:r>
          </a:p>
          <a:p>
            <a:pPr marL="514350" indent="-514350">
              <a:buFont typeface="+mj-lt"/>
              <a:buAutoNum type="romanUcPeriod"/>
            </a:pPr>
            <a:r>
              <a:rPr lang="en-US" sz="2000" b="1" dirty="0"/>
              <a:t>Duration of use</a:t>
            </a:r>
          </a:p>
          <a:p>
            <a:pPr marL="514350" indent="-514350">
              <a:buFont typeface="+mj-lt"/>
              <a:buAutoNum type="romanUcPeriod"/>
            </a:pPr>
            <a:r>
              <a:rPr lang="en-US" sz="2000" b="1" dirty="0"/>
              <a:t>Number of users</a:t>
            </a:r>
          </a:p>
          <a:p>
            <a:pPr>
              <a:buFont typeface="Arial" panose="020B0604020202020204" pitchFamily="34" charset="0"/>
              <a:buChar char="•"/>
            </a:pPr>
            <a:r>
              <a:rPr lang="en-US" sz="2000" b="1" dirty="0"/>
              <a:t>This project seeks to eliminate contact between the user and the handwashing mechanism thereby greatly reducing the risk of Viral transmission and encouraging effective Healthy Human Hygiene practices simultaneously.</a:t>
            </a:r>
          </a:p>
        </p:txBody>
      </p:sp>
    </p:spTree>
    <p:extLst>
      <p:ext uri="{BB962C8B-B14F-4D97-AF65-F5344CB8AC3E}">
        <p14:creationId xmlns:p14="http://schemas.microsoft.com/office/powerpoint/2010/main" val="387137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p:txBody>
          <a:bodyPr anchor="b">
            <a:normAutofit fontScale="90000"/>
          </a:bodyPr>
          <a:lstStyle/>
          <a:p>
            <a:pPr marL="342900" lvl="0" indent="-342900">
              <a:buFont typeface="Arial" panose="020B0604020202020204" pitchFamily="34" charset="0"/>
              <a:buChar char="•"/>
            </a:pPr>
            <a:r>
              <a:rPr lang="en-US" sz="2000" b="1" dirty="0"/>
              <a:t>This system was made from locally sourced materials. </a:t>
            </a:r>
            <a:br>
              <a:rPr lang="en-US" sz="2000" i="1" dirty="0"/>
            </a:br>
            <a:br>
              <a:rPr lang="en-US" sz="2000" i="1" dirty="0"/>
            </a:br>
            <a:r>
              <a:rPr lang="en-US" sz="2200" b="1" i="1" dirty="0"/>
              <a:t>It is capable of doing the following;</a:t>
            </a:r>
            <a:br>
              <a:rPr lang="en-US" sz="2200" b="1" i="1" dirty="0"/>
            </a:br>
            <a:br>
              <a:rPr lang="en-US" sz="1200" i="1" dirty="0"/>
            </a:br>
            <a:br>
              <a:rPr lang="en-US" sz="1200" i="1" dirty="0"/>
            </a:br>
            <a:br>
              <a:rPr lang="en-US" sz="1200" i="1" dirty="0"/>
            </a:br>
            <a:endParaRPr lang="en-US" sz="1200" i="1"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1800" b="1" dirty="0"/>
              <a:t>Dispensing Water/Soap</a:t>
            </a:r>
          </a:p>
          <a:p>
            <a:pPr marL="285750" indent="-285750">
              <a:buFont typeface="Arial" panose="020B0604020202020204" pitchFamily="34" charset="0"/>
              <a:buChar char="•"/>
            </a:pPr>
            <a:r>
              <a:rPr lang="en-US" sz="1800" b="1" dirty="0"/>
              <a:t>Dispensing Hand Sanitizer Fluid</a:t>
            </a:r>
          </a:p>
          <a:p>
            <a:pPr marL="285750" indent="-285750">
              <a:buFont typeface="Arial" panose="020B0604020202020204" pitchFamily="34" charset="0"/>
              <a:buChar char="•"/>
            </a:pPr>
            <a:r>
              <a:rPr lang="en-US" sz="1800" b="1" dirty="0"/>
              <a:t>Keeping accurate record of Data</a:t>
            </a:r>
          </a:p>
          <a:p>
            <a:pPr marL="285750" indent="-285750">
              <a:buFont typeface="Arial" panose="020B0604020202020204" pitchFamily="34" charset="0"/>
              <a:buChar char="•"/>
            </a:pPr>
            <a:r>
              <a:rPr lang="en-US" sz="1800" b="1" dirty="0"/>
              <a:t>Notifying changes in Battery level</a:t>
            </a:r>
          </a:p>
          <a:p>
            <a:pPr marL="285750" indent="-285750">
              <a:buFont typeface="Arial" panose="020B0604020202020204" pitchFamily="34" charset="0"/>
              <a:buChar char="•"/>
            </a:pPr>
            <a:r>
              <a:rPr lang="en-US" sz="1800" b="1" dirty="0"/>
              <a:t>Changes in fluid levels</a:t>
            </a:r>
          </a:p>
        </p:txBody>
      </p:sp>
      <p:pic>
        <p:nvPicPr>
          <p:cNvPr id="5" name="Picture 4">
            <a:extLst>
              <a:ext uri="{FF2B5EF4-FFF2-40B4-BE49-F238E27FC236}">
                <a16:creationId xmlns:a16="http://schemas.microsoft.com/office/drawing/2014/main" id="{AEEC4C8E-8D98-46DD-A571-B09827F0666F}"/>
              </a:ext>
            </a:extLst>
          </p:cNvPr>
          <p:cNvPicPr>
            <a:picLocks noChangeAspect="1"/>
          </p:cNvPicPr>
          <p:nvPr/>
        </p:nvPicPr>
        <p:blipFill rotWithShape="1">
          <a:blip r:embed="rId2"/>
          <a:srcRect l="3179" r="12845" b="-1"/>
          <a:stretch/>
        </p:blipFill>
        <p:spPr>
          <a:xfrm>
            <a:off x="5458984" y="812799"/>
            <a:ext cx="5871168" cy="5294757"/>
          </a:xfrm>
          <a:prstGeom prst="rect">
            <a:avLst/>
          </a:prstGeom>
          <a:noFill/>
        </p:spPr>
      </p:pic>
    </p:spTree>
    <p:extLst>
      <p:ext uri="{BB962C8B-B14F-4D97-AF65-F5344CB8AC3E}">
        <p14:creationId xmlns:p14="http://schemas.microsoft.com/office/powerpoint/2010/main" val="191714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310164-D3A3-415E-9D94-5D21D9FB2F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BE586E08-18BF-4AB1-AB48-4005D56734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4A497DBC-2692-42B4-A606-31024033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3517A192-66A9-4297-9284-65580829AB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130825ED-0133-430D-BBBB-50B6F52284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633F040E-FA1C-4EDC-B925-7EFCB958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A6C416-B3E3-42B0-85BA-C41E96760602}"/>
              </a:ext>
            </a:extLst>
          </p:cNvPr>
          <p:cNvSpPr>
            <a:spLocks noGrp="1"/>
          </p:cNvSpPr>
          <p:nvPr>
            <p:ph type="title"/>
          </p:nvPr>
        </p:nvSpPr>
        <p:spPr>
          <a:xfrm>
            <a:off x="646111" y="1447799"/>
            <a:ext cx="3105075" cy="1444750"/>
          </a:xfrm>
        </p:spPr>
        <p:txBody>
          <a:bodyPr vert="horz" lIns="91440" tIns="45720" rIns="91440" bIns="45720" rtlCol="0" anchor="b">
            <a:normAutofit/>
          </a:bodyPr>
          <a:lstStyle/>
          <a:p>
            <a:pPr>
              <a:lnSpc>
                <a:spcPct val="90000"/>
              </a:lnSpc>
            </a:pPr>
            <a:r>
              <a:rPr lang="en-US" sz="2700"/>
              <a:t>Materials Used in implementation</a:t>
            </a:r>
          </a:p>
        </p:txBody>
      </p:sp>
      <p:sp>
        <p:nvSpPr>
          <p:cNvPr id="24" name="Freeform: Shape 23">
            <a:extLst>
              <a:ext uri="{FF2B5EF4-FFF2-40B4-BE49-F238E27FC236}">
                <a16:creationId xmlns:a16="http://schemas.microsoft.com/office/drawing/2014/main" id="{BF916B6A-4A1E-4A48-8BC8-1E4776E03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6" name="Freeform 23">
            <a:extLst>
              <a:ext uri="{FF2B5EF4-FFF2-40B4-BE49-F238E27FC236}">
                <a16:creationId xmlns:a16="http://schemas.microsoft.com/office/drawing/2014/main" id="{1C5D755C-6A9E-4780-8524-22F98BAC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8" name="Rectangle 27">
            <a:extLst>
              <a:ext uri="{FF2B5EF4-FFF2-40B4-BE49-F238E27FC236}">
                <a16:creationId xmlns:a16="http://schemas.microsoft.com/office/drawing/2014/main" id="{D8AC099B-3614-4184-BF57-F5447D15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279695D-287A-4A9B-AC67-A355360AAF30}"/>
              </a:ext>
            </a:extLst>
          </p:cNvPr>
          <p:cNvSpPr>
            <a:spLocks noGrp="1"/>
          </p:cNvSpPr>
          <p:nvPr>
            <p:ph sz="half" idx="1"/>
          </p:nvPr>
        </p:nvSpPr>
        <p:spPr>
          <a:xfrm>
            <a:off x="646111" y="3088493"/>
            <a:ext cx="3104751" cy="2931307"/>
          </a:xfrm>
        </p:spPr>
        <p:txBody>
          <a:bodyPr vert="horz" lIns="91440" tIns="45720" rIns="91440" bIns="45720" rtlCol="0">
            <a:normAutofit/>
          </a:bodyPr>
          <a:lstStyle/>
          <a:p>
            <a:r>
              <a:rPr lang="en-US" sz="1600"/>
              <a:t>Wood for the external framework</a:t>
            </a:r>
          </a:p>
          <a:p>
            <a:r>
              <a:rPr lang="en-US" sz="1600"/>
              <a:t>Ultrasonic sensors</a:t>
            </a:r>
          </a:p>
          <a:p>
            <a:r>
              <a:rPr lang="en-US" sz="1600"/>
              <a:t>12V Lead acid battery</a:t>
            </a:r>
          </a:p>
          <a:p>
            <a:r>
              <a:rPr lang="en-US" sz="1600"/>
              <a:t>Arduino Nano Microcontroller</a:t>
            </a:r>
          </a:p>
          <a:p>
            <a:r>
              <a:rPr lang="en-US" sz="1600"/>
              <a:t>Mini Water pump and other electronic components.</a:t>
            </a:r>
          </a:p>
          <a:p>
            <a:endParaRPr lang="en-US" sz="1600"/>
          </a:p>
        </p:txBody>
      </p:sp>
      <p:pic>
        <p:nvPicPr>
          <p:cNvPr id="7" name="Picture 6">
            <a:extLst>
              <a:ext uri="{FF2B5EF4-FFF2-40B4-BE49-F238E27FC236}">
                <a16:creationId xmlns:a16="http://schemas.microsoft.com/office/drawing/2014/main" id="{41F4280C-7B0A-4D68-944D-AC650FAE8F10}"/>
              </a:ext>
            </a:extLst>
          </p:cNvPr>
          <p:cNvPicPr>
            <a:picLocks noChangeAspect="1"/>
          </p:cNvPicPr>
          <p:nvPr/>
        </p:nvPicPr>
        <p:blipFill>
          <a:blip r:embed="rId7"/>
          <a:stretch>
            <a:fillRect/>
          </a:stretch>
        </p:blipFill>
        <p:spPr>
          <a:xfrm>
            <a:off x="5439488" y="1447799"/>
            <a:ext cx="2365949" cy="2188504"/>
          </a:xfrm>
          <a:prstGeom prst="rect">
            <a:avLst/>
          </a:prstGeom>
          <a:effectLst/>
        </p:spPr>
      </p:pic>
      <p:pic>
        <p:nvPicPr>
          <p:cNvPr id="6" name="Picture 5">
            <a:extLst>
              <a:ext uri="{FF2B5EF4-FFF2-40B4-BE49-F238E27FC236}">
                <a16:creationId xmlns:a16="http://schemas.microsoft.com/office/drawing/2014/main" id="{F3D48CFA-1ED0-46AE-8CB1-E8991160355F}"/>
              </a:ext>
            </a:extLst>
          </p:cNvPr>
          <p:cNvPicPr>
            <a:picLocks noChangeAspect="1"/>
          </p:cNvPicPr>
          <p:nvPr/>
        </p:nvPicPr>
        <p:blipFill>
          <a:blip r:embed="rId8"/>
          <a:stretch>
            <a:fillRect/>
          </a:stretch>
        </p:blipFill>
        <p:spPr>
          <a:xfrm>
            <a:off x="8768922" y="1447799"/>
            <a:ext cx="2398360" cy="2188504"/>
          </a:xfrm>
          <a:prstGeom prst="rect">
            <a:avLst/>
          </a:prstGeom>
          <a:effectLst/>
        </p:spPr>
      </p:pic>
      <p:pic>
        <p:nvPicPr>
          <p:cNvPr id="4" name="Picture 3">
            <a:extLst>
              <a:ext uri="{FF2B5EF4-FFF2-40B4-BE49-F238E27FC236}">
                <a16:creationId xmlns:a16="http://schemas.microsoft.com/office/drawing/2014/main" id="{ACA30002-14CC-4100-8FF2-0B9EB6E6792F}"/>
              </a:ext>
            </a:extLst>
          </p:cNvPr>
          <p:cNvPicPr>
            <a:picLocks noChangeAspect="1"/>
          </p:cNvPicPr>
          <p:nvPr/>
        </p:nvPicPr>
        <p:blipFill>
          <a:blip r:embed="rId9"/>
          <a:stretch>
            <a:fillRect/>
          </a:stretch>
        </p:blipFill>
        <p:spPr>
          <a:xfrm>
            <a:off x="5113150" y="3831296"/>
            <a:ext cx="3018626" cy="2188504"/>
          </a:xfrm>
          <a:prstGeom prst="rect">
            <a:avLst/>
          </a:prstGeom>
          <a:noFill/>
          <a:effectLst/>
        </p:spPr>
      </p:pic>
      <p:pic>
        <p:nvPicPr>
          <p:cNvPr id="5" name="Picture 4">
            <a:extLst>
              <a:ext uri="{FF2B5EF4-FFF2-40B4-BE49-F238E27FC236}">
                <a16:creationId xmlns:a16="http://schemas.microsoft.com/office/drawing/2014/main" id="{E80B32BC-DBF4-44B9-BB3B-3E46E081CC33}"/>
              </a:ext>
            </a:extLst>
          </p:cNvPr>
          <p:cNvPicPr>
            <a:picLocks noChangeAspect="1"/>
          </p:cNvPicPr>
          <p:nvPr/>
        </p:nvPicPr>
        <p:blipFill>
          <a:blip r:embed="rId10"/>
          <a:stretch>
            <a:fillRect/>
          </a:stretch>
        </p:blipFill>
        <p:spPr>
          <a:xfrm>
            <a:off x="8394091" y="3874896"/>
            <a:ext cx="3148022" cy="2101304"/>
          </a:xfrm>
          <a:prstGeom prst="rect">
            <a:avLst/>
          </a:prstGeom>
          <a:effectLst/>
        </p:spPr>
      </p:pic>
    </p:spTree>
    <p:extLst>
      <p:ext uri="{BB962C8B-B14F-4D97-AF65-F5344CB8AC3E}">
        <p14:creationId xmlns:p14="http://schemas.microsoft.com/office/powerpoint/2010/main" val="250012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0F5A29-6582-4E8E-BBA8-EDF011AB93D3}"/>
              </a:ext>
            </a:extLst>
          </p:cNvPr>
          <p:cNvPicPr>
            <a:picLocks noChangeAspect="1"/>
          </p:cNvPicPr>
          <p:nvPr/>
        </p:nvPicPr>
        <p:blipFill>
          <a:blip r:embed="rId2"/>
          <a:stretch>
            <a:fillRect/>
          </a:stretch>
        </p:blipFill>
        <p:spPr>
          <a:xfrm>
            <a:off x="8425733" y="4713668"/>
            <a:ext cx="2559944" cy="1669290"/>
          </a:xfrm>
          <a:prstGeom prst="rect">
            <a:avLst/>
          </a:prstGeom>
        </p:spPr>
      </p:pic>
      <p:pic>
        <p:nvPicPr>
          <p:cNvPr id="5" name="Picture 4">
            <a:extLst>
              <a:ext uri="{FF2B5EF4-FFF2-40B4-BE49-F238E27FC236}">
                <a16:creationId xmlns:a16="http://schemas.microsoft.com/office/drawing/2014/main" id="{997D3779-B03E-490B-B90A-01FFC92BDCCD}"/>
              </a:ext>
            </a:extLst>
          </p:cNvPr>
          <p:cNvPicPr>
            <a:picLocks noChangeAspect="1"/>
          </p:cNvPicPr>
          <p:nvPr/>
        </p:nvPicPr>
        <p:blipFill>
          <a:blip r:embed="rId3"/>
          <a:stretch>
            <a:fillRect/>
          </a:stretch>
        </p:blipFill>
        <p:spPr>
          <a:xfrm>
            <a:off x="679226" y="2575774"/>
            <a:ext cx="2295793" cy="2177603"/>
          </a:xfrm>
          <a:prstGeom prst="rect">
            <a:avLst/>
          </a:prstGeom>
        </p:spPr>
      </p:pic>
      <p:sp>
        <p:nvSpPr>
          <p:cNvPr id="2" name="Title 1">
            <a:extLst>
              <a:ext uri="{FF2B5EF4-FFF2-40B4-BE49-F238E27FC236}">
                <a16:creationId xmlns:a16="http://schemas.microsoft.com/office/drawing/2014/main" id="{CC88E1F7-82A4-4F93-8D06-3B3BE5D1EADF}"/>
              </a:ext>
            </a:extLst>
          </p:cNvPr>
          <p:cNvSpPr>
            <a:spLocks noGrp="1"/>
          </p:cNvSpPr>
          <p:nvPr>
            <p:ph type="title"/>
          </p:nvPr>
        </p:nvSpPr>
        <p:spPr/>
        <p:txBody>
          <a:bodyPr>
            <a:normAutofit/>
          </a:bodyPr>
          <a:lstStyle/>
          <a:p>
            <a:pPr algn="ctr"/>
            <a:r>
              <a:rPr lang="en-GB" sz="2800" b="1" dirty="0"/>
              <a:t>Criteria for choosing important Components</a:t>
            </a:r>
          </a:p>
        </p:txBody>
      </p:sp>
      <p:sp>
        <p:nvSpPr>
          <p:cNvPr id="3" name="Content Placeholder 2">
            <a:extLst>
              <a:ext uri="{FF2B5EF4-FFF2-40B4-BE49-F238E27FC236}">
                <a16:creationId xmlns:a16="http://schemas.microsoft.com/office/drawing/2014/main" id="{7530AFAD-A2DC-4AD0-BE0D-17C5C49F2E69}"/>
              </a:ext>
            </a:extLst>
          </p:cNvPr>
          <p:cNvSpPr>
            <a:spLocks noGrp="1"/>
          </p:cNvSpPr>
          <p:nvPr>
            <p:ph sz="half" idx="1"/>
          </p:nvPr>
        </p:nvSpPr>
        <p:spPr>
          <a:xfrm>
            <a:off x="1103312" y="2060576"/>
            <a:ext cx="4396339" cy="2839836"/>
          </a:xfrm>
        </p:spPr>
        <p:txBody>
          <a:bodyPr>
            <a:normAutofit/>
          </a:bodyPr>
          <a:lstStyle/>
          <a:p>
            <a:r>
              <a:rPr lang="en-GB" b="1" dirty="0"/>
              <a:t>Ultrasonic sensor</a:t>
            </a:r>
          </a:p>
          <a:p>
            <a:endParaRPr lang="en-GB" dirty="0"/>
          </a:p>
        </p:txBody>
      </p:sp>
      <p:sp>
        <p:nvSpPr>
          <p:cNvPr id="4" name="Content Placeholder 3">
            <a:extLst>
              <a:ext uri="{FF2B5EF4-FFF2-40B4-BE49-F238E27FC236}">
                <a16:creationId xmlns:a16="http://schemas.microsoft.com/office/drawing/2014/main" id="{3ABF1DBE-BEB2-44FF-B29B-80B7FEE83AAD}"/>
              </a:ext>
            </a:extLst>
          </p:cNvPr>
          <p:cNvSpPr>
            <a:spLocks noGrp="1"/>
          </p:cNvSpPr>
          <p:nvPr>
            <p:ph sz="half" idx="2"/>
          </p:nvPr>
        </p:nvSpPr>
        <p:spPr/>
        <p:txBody>
          <a:bodyPr>
            <a:normAutofit/>
          </a:bodyPr>
          <a:lstStyle/>
          <a:p>
            <a:r>
              <a:rPr lang="en-GB" dirty="0"/>
              <a:t>Lead Acid battery</a:t>
            </a:r>
          </a:p>
          <a:p>
            <a:endParaRPr lang="en-GB" dirty="0"/>
          </a:p>
          <a:p>
            <a:endParaRPr lang="en-GB" dirty="0"/>
          </a:p>
          <a:p>
            <a:pPr lvl="1"/>
            <a:r>
              <a:rPr lang="en-GB" dirty="0"/>
              <a:t>Cost effective</a:t>
            </a:r>
          </a:p>
          <a:p>
            <a:pPr lvl="1"/>
            <a:r>
              <a:rPr lang="en-GB" dirty="0"/>
              <a:t>Solar enabled recharge</a:t>
            </a:r>
          </a:p>
          <a:p>
            <a:pPr lvl="1"/>
            <a:r>
              <a:rPr lang="en-GB" dirty="0"/>
              <a:t>Can remain idle for a very long time without discharging</a:t>
            </a:r>
          </a:p>
        </p:txBody>
      </p:sp>
      <p:sp>
        <p:nvSpPr>
          <p:cNvPr id="7" name="TextBox 6">
            <a:extLst>
              <a:ext uri="{FF2B5EF4-FFF2-40B4-BE49-F238E27FC236}">
                <a16:creationId xmlns:a16="http://schemas.microsoft.com/office/drawing/2014/main" id="{E851385B-8030-438C-BB2A-00CBE35A3FFE}"/>
              </a:ext>
            </a:extLst>
          </p:cNvPr>
          <p:cNvSpPr txBox="1"/>
          <p:nvPr/>
        </p:nvSpPr>
        <p:spPr>
          <a:xfrm>
            <a:off x="1275008" y="5164428"/>
            <a:ext cx="4411015" cy="738664"/>
          </a:xfrm>
          <a:prstGeom prst="rect">
            <a:avLst/>
          </a:prstGeom>
          <a:noFill/>
        </p:spPr>
        <p:txBody>
          <a:bodyPr wrap="square" rtlCol="0">
            <a:spAutoFit/>
          </a:bodyPr>
          <a:lstStyle/>
          <a:p>
            <a:pPr marL="285750" indent="-285750">
              <a:buFont typeface="Arial" panose="020B0604020202020204" pitchFamily="34" charset="0"/>
              <a:buChar char="•"/>
            </a:pPr>
            <a:r>
              <a:rPr lang="en-US" sz="1400" kern="1200" dirty="0">
                <a:solidFill>
                  <a:schemeClr val="tx1"/>
                </a:solidFill>
                <a:latin typeface="+mn-lt"/>
                <a:ea typeface="+mn-ea"/>
                <a:cs typeface="+mn-cs"/>
              </a:rPr>
              <a:t>It is a proximity sensor</a:t>
            </a:r>
          </a:p>
          <a:p>
            <a:pPr marL="285750" indent="-285750">
              <a:buFont typeface="Arial" panose="020B0604020202020204" pitchFamily="34" charset="0"/>
              <a:buChar char="•"/>
            </a:pPr>
            <a:r>
              <a:rPr lang="en-US" sz="1400" dirty="0"/>
              <a:t>Not affected by changes in ambience</a:t>
            </a:r>
          </a:p>
          <a:p>
            <a:pPr marL="285750" indent="-285750">
              <a:buFont typeface="Arial" panose="020B0604020202020204" pitchFamily="34" charset="0"/>
              <a:buChar char="•"/>
            </a:pPr>
            <a:r>
              <a:rPr lang="en-US" sz="1400" dirty="0" err="1"/>
              <a:t>Unnafected</a:t>
            </a:r>
            <a:r>
              <a:rPr lang="en-US" sz="1400" dirty="0"/>
              <a:t> by heat</a:t>
            </a:r>
            <a:endParaRPr lang="en-US" sz="1400" kern="1200" dirty="0">
              <a:solidFill>
                <a:schemeClr val="tx1"/>
              </a:solidFill>
              <a:latin typeface="+mn-lt"/>
              <a:ea typeface="+mn-ea"/>
              <a:cs typeface="+mn-cs"/>
            </a:endParaRPr>
          </a:p>
        </p:txBody>
      </p:sp>
    </p:spTree>
    <p:extLst>
      <p:ext uri="{BB962C8B-B14F-4D97-AF65-F5344CB8AC3E}">
        <p14:creationId xmlns:p14="http://schemas.microsoft.com/office/powerpoint/2010/main" val="720085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 name="Picture 1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 name="Oval 1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 name="Picture 2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 name="Rectangle 2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CFDB79-AE32-4AE7-AC18-95D1A9F98E62}"/>
              </a:ext>
            </a:extLst>
          </p:cNvPr>
          <p:cNvSpPr>
            <a:spLocks noGrp="1"/>
          </p:cNvSpPr>
          <p:nvPr>
            <p:ph type="title"/>
          </p:nvPr>
        </p:nvSpPr>
        <p:spPr>
          <a:xfrm>
            <a:off x="648930" y="629266"/>
            <a:ext cx="3322912" cy="1641987"/>
          </a:xfrm>
        </p:spPr>
        <p:txBody>
          <a:bodyPr vert="horz" lIns="91440" tIns="45720" rIns="91440" bIns="45720" rtlCol="0" anchor="t">
            <a:normAutofit/>
          </a:bodyPr>
          <a:lstStyle/>
          <a:p>
            <a:r>
              <a:rPr lang="en-US" sz="4200"/>
              <a:t>Flow chart</a:t>
            </a:r>
          </a:p>
        </p:txBody>
      </p:sp>
      <p:pic>
        <p:nvPicPr>
          <p:cNvPr id="7" name="Content Placeholder 6">
            <a:extLst>
              <a:ext uri="{FF2B5EF4-FFF2-40B4-BE49-F238E27FC236}">
                <a16:creationId xmlns:a16="http://schemas.microsoft.com/office/drawing/2014/main" id="{3D667E0D-855F-4F2B-A975-7A865363E83C}"/>
              </a:ext>
            </a:extLst>
          </p:cNvPr>
          <p:cNvPicPr>
            <a:picLocks noGrp="1" noChangeAspect="1"/>
          </p:cNvPicPr>
          <p:nvPr>
            <p:ph idx="1"/>
          </p:nvPr>
        </p:nvPicPr>
        <p:blipFill rotWithShape="1">
          <a:blip r:embed="rId7"/>
          <a:srcRect r="2677"/>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ext Placeholder 3">
            <a:extLst>
              <a:ext uri="{FF2B5EF4-FFF2-40B4-BE49-F238E27FC236}">
                <a16:creationId xmlns:a16="http://schemas.microsoft.com/office/drawing/2014/main" id="{CF420F73-1851-444C-B489-F1263233D029}"/>
              </a:ext>
            </a:extLst>
          </p:cNvPr>
          <p:cNvSpPr>
            <a:spLocks noGrp="1"/>
          </p:cNvSpPr>
          <p:nvPr>
            <p:ph type="body" sz="half" idx="2"/>
          </p:nvPr>
        </p:nvSpPr>
        <p:spPr>
          <a:xfrm>
            <a:off x="647701" y="2438401"/>
            <a:ext cx="3324141" cy="3809998"/>
          </a:xfrm>
        </p:spPr>
        <p:txBody>
          <a:bodyPr vert="horz" lIns="91440" tIns="45720" rIns="91440" bIns="45720" rtlCol="0">
            <a:noAutofit/>
          </a:bodyPr>
          <a:lstStyle/>
          <a:p>
            <a:pPr>
              <a:buFont typeface="Wingdings 3" charset="2"/>
              <a:buChar char=""/>
            </a:pPr>
            <a:r>
              <a:rPr lang="en-US" sz="1600" b="1" dirty="0"/>
              <a:t>The system starts when the switch is ON</a:t>
            </a:r>
          </a:p>
          <a:p>
            <a:pPr>
              <a:buFont typeface="Wingdings 3" charset="2"/>
              <a:buChar char=""/>
            </a:pPr>
            <a:r>
              <a:rPr lang="en-US" sz="1600" b="1" dirty="0"/>
              <a:t>It enters the initialization state</a:t>
            </a:r>
          </a:p>
          <a:p>
            <a:pPr>
              <a:buFont typeface="Wingdings 3" charset="2"/>
              <a:buChar char=""/>
            </a:pPr>
            <a:r>
              <a:rPr lang="en-US" sz="1600" b="1" dirty="0"/>
              <a:t>Sensors check to detect hand proximity</a:t>
            </a:r>
          </a:p>
          <a:p>
            <a:pPr>
              <a:buFont typeface="Wingdings 3" charset="2"/>
              <a:buChar char=""/>
            </a:pPr>
            <a:r>
              <a:rPr lang="en-US" sz="1600" b="1" dirty="0"/>
              <a:t>Once hand is detected, pumps dispense liquid/sanitizer</a:t>
            </a:r>
          </a:p>
          <a:p>
            <a:pPr>
              <a:buFont typeface="Wingdings 3" charset="2"/>
              <a:buChar char=""/>
            </a:pPr>
            <a:r>
              <a:rPr lang="en-US" sz="1600" b="1" dirty="0"/>
              <a:t>After dispensing, the information is logged on the mounted SD card</a:t>
            </a:r>
          </a:p>
          <a:p>
            <a:pPr>
              <a:buFont typeface="Wingdings 3" charset="2"/>
              <a:buChar char=""/>
            </a:pPr>
            <a:r>
              <a:rPr lang="en-US" sz="1600" b="1" dirty="0"/>
              <a:t>The system goes back to initialization state and repeats the process</a:t>
            </a:r>
          </a:p>
        </p:txBody>
      </p:sp>
    </p:spTree>
    <p:extLst>
      <p:ext uri="{BB962C8B-B14F-4D97-AF65-F5344CB8AC3E}">
        <p14:creationId xmlns:p14="http://schemas.microsoft.com/office/powerpoint/2010/main" val="35392434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4016</TotalTime>
  <Words>603</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Times New Roman</vt:lpstr>
      <vt:lpstr>Wingdings 3</vt:lpstr>
      <vt:lpstr>Ion</vt:lpstr>
      <vt:lpstr>AN UNDERGRADUATE PROJECT PRESENTED TO ELECTRONIC ENGINEERING DEPARTMENT</vt:lpstr>
      <vt:lpstr>PROJECT TOPIC</vt:lpstr>
      <vt:lpstr>PROJECT SUPERVISOR</vt:lpstr>
      <vt:lpstr>Introduction</vt:lpstr>
      <vt:lpstr>Aim &amp; Objectives</vt:lpstr>
      <vt:lpstr>This system was made from locally sourced materials.   It is capable of doing the following;    </vt:lpstr>
      <vt:lpstr>Materials Used in implementation</vt:lpstr>
      <vt:lpstr>Criteria for choosing important Components</vt:lpstr>
      <vt:lpstr>Flow chart</vt:lpstr>
      <vt:lpstr>Steps taken during implementation</vt:lpstr>
      <vt:lpstr> SYSTEM DESIGN AND IMPEMENTATION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hand sanitizer/ water dispenser with a data logger</dc:title>
  <dc:creator>Purge</dc:creator>
  <cp:lastModifiedBy>Purge SomT</cp:lastModifiedBy>
  <cp:revision>44</cp:revision>
  <dcterms:created xsi:type="dcterms:W3CDTF">2021-07-05T12:34:33Z</dcterms:created>
  <dcterms:modified xsi:type="dcterms:W3CDTF">2021-07-08T07:32:37Z</dcterms:modified>
</cp:coreProperties>
</file>